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335" r:id="rId3"/>
    <p:sldId id="340" r:id="rId4"/>
    <p:sldId id="342" r:id="rId5"/>
    <p:sldId id="341" r:id="rId6"/>
    <p:sldId id="344" r:id="rId7"/>
    <p:sldId id="309" r:id="rId8"/>
    <p:sldId id="312" r:id="rId9"/>
    <p:sldId id="313" r:id="rId10"/>
    <p:sldId id="300" r:id="rId11"/>
    <p:sldId id="304" r:id="rId12"/>
    <p:sldId id="318" r:id="rId13"/>
    <p:sldId id="322" r:id="rId14"/>
    <p:sldId id="319" r:id="rId15"/>
    <p:sldId id="337" r:id="rId16"/>
    <p:sldId id="338" r:id="rId17"/>
    <p:sldId id="321" r:id="rId18"/>
    <p:sldId id="328" r:id="rId19"/>
    <p:sldId id="334" r:id="rId20"/>
    <p:sldId id="336" r:id="rId21"/>
    <p:sldId id="269" r:id="rId22"/>
    <p:sldId id="33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tha Howley" initials="SH" lastIdx="1" clrIdx="0">
    <p:extLst>
      <p:ext uri="{19B8F6BF-5375-455C-9EA6-DF929625EA0E}">
        <p15:presenceInfo xmlns:p15="http://schemas.microsoft.com/office/powerpoint/2012/main" userId="81c63c3bde2a52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FF"/>
    <a:srgbClr val="00CC00"/>
    <a:srgbClr val="FFCC66"/>
    <a:srgbClr val="21FF31"/>
    <a:srgbClr val="FF00FF"/>
    <a:srgbClr val="CC00CC"/>
    <a:srgbClr val="FFCCFF"/>
    <a:srgbClr val="CC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E10CE-27EA-426C-BDE1-E8DA80274791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6BBB-EF9F-4CDA-AF3A-AE6E91FAA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7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+mj-lt"/>
              <a:buNone/>
            </a:pPr>
            <a:r>
              <a:rPr lang="en-GB" sz="1200" i="1" dirty="0">
                <a:solidFill>
                  <a:srgbClr val="FF0000"/>
                </a:solidFill>
              </a:rPr>
              <a:t>Heads</a:t>
            </a:r>
            <a:r>
              <a:rPr lang="en-GB" sz="1200" i="1" baseline="0" dirty="0">
                <a:solidFill>
                  <a:srgbClr val="FF0000"/>
                </a:solidFill>
              </a:rPr>
              <a:t> and tails from Gay Rights +/- sheet from last week.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91FE2-8AD9-4EA7-9F35-2C47C8DC16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10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5080-D9E5-49F0-B3EE-EBA59FFD740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69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5080-D9E5-49F0-B3EE-EBA59FFD740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6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5080-D9E5-49F0-B3EE-EBA59FFD74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1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5080-D9E5-49F0-B3EE-EBA59FFD740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15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5080-D9E5-49F0-B3EE-EBA59FFD740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1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20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67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73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18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40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51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50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33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42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1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827E-55BD-4B2E-8435-978872A09E66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33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B1E19-C2E8-4F73-97EE-CEC40CCA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134" y="108634"/>
            <a:ext cx="3295650" cy="3651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03907-9B36-45BC-884E-65B2099BCCE3}" type="datetime2"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14 July 2020</a:t>
            </a:fld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1155416" y="178704"/>
            <a:ext cx="575290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 4 Recap: changing quality of life, 1917-80.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7B474-6FF2-4B15-A1DC-CDB658B8E5D3}"/>
              </a:ext>
            </a:extLst>
          </p:cNvPr>
          <p:cNvSpPr txBox="1"/>
          <p:nvPr/>
        </p:nvSpPr>
        <p:spPr>
          <a:xfrm>
            <a:off x="211820" y="1502688"/>
            <a:ext cx="7489144" cy="30623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Quick Start: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to each statement, write the correct answer to make it clear what the statement is referring to.</a:t>
            </a: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30348-AF1C-45EE-BEF7-8970CA998303}"/>
              </a:ext>
            </a:extLst>
          </p:cNvPr>
          <p:cNvSpPr txBox="1"/>
          <p:nvPr/>
        </p:nvSpPr>
        <p:spPr>
          <a:xfrm>
            <a:off x="211820" y="4746755"/>
            <a:ext cx="7489144" cy="17697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Challenge: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What are the key changes that take place between 1917-80, in leisure and travel?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general trends across the time period in various areas, e.g. film, sports, tourism, car/planes.</a:t>
            </a:r>
            <a:endParaRPr kumimoji="0" lang="en-GB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B82A4A-8600-4F9E-8D1F-2FAF0E7EE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9" y="183017"/>
            <a:ext cx="741218" cy="741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BDB8AC-B1BE-4D94-87AE-93985B5B4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939" y="924235"/>
            <a:ext cx="4039242" cy="55922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495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5604"/>
            <a:ext cx="10515600" cy="108337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/>
              <a:t>What does the Changing Quality of Life entail?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8113"/>
            <a:ext cx="4905922" cy="4930290"/>
          </a:xfr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en-US" dirty="0">
                <a:solidFill>
                  <a:schemeClr val="tx1"/>
                </a:solidFill>
              </a:rPr>
              <a:t>There are three main strands to focus upon: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chemeClr val="tx1"/>
                </a:solidFill>
              </a:rPr>
              <a:t> Affluence (i.e. economy)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chemeClr val="tx1"/>
                </a:solidFill>
              </a:rPr>
              <a:t> Standard of Living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chemeClr val="tx1"/>
                </a:solidFill>
              </a:rPr>
              <a:t> Leisure and Travel</a:t>
            </a:r>
            <a:br>
              <a:rPr lang="en-GB" altLang="en-US" dirty="0">
                <a:solidFill>
                  <a:schemeClr val="tx1"/>
                </a:solidFill>
              </a:rPr>
            </a:br>
            <a:endParaRPr lang="en-GB" alt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en-US" dirty="0">
                <a:solidFill>
                  <a:schemeClr val="tx1"/>
                </a:solidFill>
              </a:rPr>
              <a:t>There is a second order concept focus on </a:t>
            </a:r>
            <a:r>
              <a:rPr lang="en-GB" altLang="en-US" b="1" dirty="0">
                <a:solidFill>
                  <a:schemeClr val="tx1"/>
                </a:solidFill>
              </a:rPr>
              <a:t>change</a:t>
            </a:r>
            <a:r>
              <a:rPr lang="en-GB" altLang="en-US" dirty="0">
                <a:solidFill>
                  <a:schemeClr val="tx1"/>
                </a:solidFill>
              </a:rPr>
              <a:t>, so arguments must link to this aspect.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 4 Recap: changing quality of life, 1917-80.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nequalities of Wealth - Industrial Problems within the USA during ...">
            <a:extLst>
              <a:ext uri="{FF2B5EF4-FFF2-40B4-BE49-F238E27FC236}">
                <a16:creationId xmlns:a16="http://schemas.microsoft.com/office/drawing/2014/main" id="{5F038130-AE1A-438B-B20A-295936FB21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78" y="1708113"/>
            <a:ext cx="2874564" cy="25277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 descr="The 1950s American Home (Shire Library USA): Amazon.co.uk: Boucher ...">
            <a:extLst>
              <a:ext uri="{FF2B5EF4-FFF2-40B4-BE49-F238E27FC236}">
                <a16:creationId xmlns:a16="http://schemas.microsoft.com/office/drawing/2014/main" id="{412B379A-FC31-42FE-810C-C4FCA80CA2F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59"/>
          <a:stretch/>
        </p:blipFill>
        <p:spPr bwMode="auto">
          <a:xfrm>
            <a:off x="8980398" y="1708113"/>
            <a:ext cx="2373402" cy="2836697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 descr="The History Of Hippies: The '60s Movement That Changed America">
            <a:extLst>
              <a:ext uri="{FF2B5EF4-FFF2-40B4-BE49-F238E27FC236}">
                <a16:creationId xmlns:a16="http://schemas.microsoft.com/office/drawing/2014/main" id="{8868E996-F5B6-4723-A5F5-B1D25D15A04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78" y="4342097"/>
            <a:ext cx="2874564" cy="22963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1" descr="More Stars Join 'All In The Family,' 'The Jeffersons' Live One ...">
            <a:extLst>
              <a:ext uri="{FF2B5EF4-FFF2-40B4-BE49-F238E27FC236}">
                <a16:creationId xmlns:a16="http://schemas.microsoft.com/office/drawing/2014/main" id="{10E08DC1-F27D-41B9-8612-DA5E4837FE5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398" y="4651082"/>
            <a:ext cx="2411763" cy="19873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402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5604"/>
            <a:ext cx="10515600" cy="108337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/>
              <a:t>What to revise?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D7DDA-CCA1-41EB-880D-B57333E5C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119" y="1621704"/>
            <a:ext cx="8045682" cy="3037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and why do historians disagree over</a:t>
            </a:r>
            <a:r>
              <a:rPr kumimoji="0" lang="en-GB" sz="18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Reagan’s presidency?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3E7255-21D7-418B-A84E-9A9A51237675}"/>
              </a:ext>
            </a:extLst>
          </p:cNvPr>
          <p:cNvSpPr/>
          <p:nvPr/>
        </p:nvSpPr>
        <p:spPr>
          <a:xfrm>
            <a:off x="5387586" y="1735705"/>
            <a:ext cx="2690091" cy="219036"/>
          </a:xfrm>
          <a:prstGeom prst="rect">
            <a:avLst/>
          </a:prstGeom>
          <a:solidFill>
            <a:srgbClr val="FF00FF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FFF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84B050-A1A3-45DA-AACC-DEA3FF9A3BEC}"/>
              </a:ext>
            </a:extLst>
          </p:cNvPr>
          <p:cNvSpPr/>
          <p:nvPr/>
        </p:nvSpPr>
        <p:spPr>
          <a:xfrm>
            <a:off x="5387586" y="2579315"/>
            <a:ext cx="2606883" cy="219035"/>
          </a:xfrm>
          <a:prstGeom prst="rect">
            <a:avLst/>
          </a:prstGeom>
          <a:solidFill>
            <a:srgbClr val="FF00FF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06DC56-9542-48A0-962A-4185605A866F}"/>
              </a:ext>
            </a:extLst>
          </p:cNvPr>
          <p:cNvSpPr/>
          <p:nvPr/>
        </p:nvSpPr>
        <p:spPr>
          <a:xfrm>
            <a:off x="5387586" y="3659380"/>
            <a:ext cx="1857945" cy="219035"/>
          </a:xfrm>
          <a:prstGeom prst="rect">
            <a:avLst/>
          </a:prstGeom>
          <a:solidFill>
            <a:srgbClr val="FF00FF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FFF00"/>
              </a:highlight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EB263DD-BCAE-41B7-B43B-2E35933D859D}"/>
              </a:ext>
            </a:extLst>
          </p:cNvPr>
          <p:cNvSpPr txBox="1">
            <a:spLocks/>
          </p:cNvSpPr>
          <p:nvPr/>
        </p:nvSpPr>
        <p:spPr>
          <a:xfrm>
            <a:off x="387137" y="3812442"/>
            <a:ext cx="4052455" cy="26895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chemeClr val="accent3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b="1" dirty="0"/>
              <a:t>Key focus areas: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400" dirty="0"/>
              <a:t> Economic bust &amp; recovery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altLang="en-US" sz="2400" dirty="0">
                <a:solidFill>
                  <a:schemeClr val="tx1"/>
                </a:solidFill>
              </a:rPr>
              <a:t> Impact of affluence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altLang="en-US" sz="2400" dirty="0">
                <a:solidFill>
                  <a:schemeClr val="tx1"/>
                </a:solidFill>
              </a:rPr>
              <a:t> Improvements in </a:t>
            </a:r>
            <a:r>
              <a:rPr lang="en-GB" altLang="en-US" sz="2400" dirty="0" err="1">
                <a:solidFill>
                  <a:schemeClr val="tx1"/>
                </a:solidFill>
              </a:rPr>
              <a:t>SoL</a:t>
            </a:r>
            <a:endParaRPr lang="en-GB" altLang="en-US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2400" dirty="0">
                <a:solidFill>
                  <a:schemeClr val="tx1"/>
                </a:solidFill>
              </a:rPr>
              <a:t>Impact of changes to travel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altLang="en-US" sz="2400" dirty="0">
                <a:solidFill>
                  <a:schemeClr val="tx1"/>
                </a:solidFill>
              </a:rPr>
              <a:t> Nature of changing leisure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8665740-959E-420B-9525-17B7C1D0104B}"/>
              </a:ext>
            </a:extLst>
          </p:cNvPr>
          <p:cNvSpPr/>
          <p:nvPr/>
        </p:nvSpPr>
        <p:spPr>
          <a:xfrm>
            <a:off x="4439592" y="5192751"/>
            <a:ext cx="852895" cy="870584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910707-4EF5-490C-A671-B9C1441D32FA}"/>
              </a:ext>
            </a:extLst>
          </p:cNvPr>
          <p:cNvSpPr txBox="1"/>
          <p:nvPr/>
        </p:nvSpPr>
        <p:spPr>
          <a:xfrm>
            <a:off x="5301196" y="4754883"/>
            <a:ext cx="6744789" cy="2031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Most importantly, make links between factors.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has the standard of living been affected by: affluence or war?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has affluence impacted upon the leisure activities of Americans?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have changes to the standard of living impacted American activities?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have these three aspects changed over time?</a:t>
            </a:r>
          </a:p>
        </p:txBody>
      </p:sp>
    </p:spTree>
    <p:extLst>
      <p:ext uri="{BB962C8B-B14F-4D97-AF65-F5344CB8AC3E}">
        <p14:creationId xmlns:p14="http://schemas.microsoft.com/office/powerpoint/2010/main" val="28725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5604"/>
            <a:ext cx="10515600" cy="108337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/>
              <a:t>Overview of Changing Quality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868" y="1887318"/>
            <a:ext cx="6860177" cy="2889335"/>
          </a:xfr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Complete the match up activity on </a:t>
            </a:r>
            <a:r>
              <a:rPr lang="en-GB" altLang="en-US" sz="2400" b="1" dirty="0">
                <a:solidFill>
                  <a:schemeClr val="tx1"/>
                </a:solidFill>
              </a:rPr>
              <a:t>p.3</a:t>
            </a:r>
            <a:r>
              <a:rPr lang="en-GB" altLang="en-US" sz="2400" dirty="0">
                <a:solidFill>
                  <a:schemeClr val="tx1"/>
                </a:solidFill>
              </a:rPr>
              <a:t> to link each time period to the correct description of the era for: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altLang="en-US" sz="2400" dirty="0">
                <a:solidFill>
                  <a:schemeClr val="tx1"/>
                </a:solidFill>
              </a:rPr>
              <a:t>Affluence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altLang="en-US" sz="2400" dirty="0">
                <a:solidFill>
                  <a:schemeClr val="tx1"/>
                </a:solidFill>
              </a:rPr>
              <a:t>Standard of Living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altLang="en-US" sz="2400" dirty="0">
                <a:solidFill>
                  <a:schemeClr val="tx1"/>
                </a:solidFill>
              </a:rPr>
              <a:t>Leisure and Travel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and why do historians disagree over</a:t>
            </a:r>
            <a:r>
              <a:rPr kumimoji="0" lang="en-GB" sz="18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Reagan’s presidency?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0231BC-59AC-437C-A4FC-D3E19C35D37E}"/>
              </a:ext>
            </a:extLst>
          </p:cNvPr>
          <p:cNvSpPr txBox="1"/>
          <p:nvPr/>
        </p:nvSpPr>
        <p:spPr>
          <a:xfrm>
            <a:off x="907868" y="5022935"/>
            <a:ext cx="6860177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Challenge:</a:t>
            </a: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What patterns can you see that affect affluence, standard of living, and leisure &amp; travel?</a:t>
            </a:r>
            <a:br>
              <a:rPr lang="en-GB" sz="2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200" i="1" dirty="0">
                <a:solidFill>
                  <a:prstClr val="black"/>
                </a:solidFill>
                <a:latin typeface="Calibri" panose="020F0502020204030204"/>
              </a:rPr>
              <a:t>You have space to complete this at the bottom of the page.</a:t>
            </a:r>
            <a:endParaRPr kumimoji="0" lang="en-GB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A61196-A556-48E4-AF91-3E3BE19E2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674" y="1787169"/>
            <a:ext cx="3455126" cy="47780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843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70AEB6-F047-454D-8EAA-130E23A16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9" b="19499"/>
          <a:stretch/>
        </p:blipFill>
        <p:spPr>
          <a:xfrm>
            <a:off x="213339" y="0"/>
            <a:ext cx="6686077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D9FE78-5819-4A71-B0A6-C6B055505939}"/>
              </a:ext>
            </a:extLst>
          </p:cNvPr>
          <p:cNvCxnSpPr>
            <a:cxnSpLocks/>
          </p:cNvCxnSpPr>
          <p:nvPr/>
        </p:nvCxnSpPr>
        <p:spPr>
          <a:xfrm>
            <a:off x="1611085" y="317238"/>
            <a:ext cx="975361" cy="1206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3B88036-E9FC-47C6-B21A-3A9ED7ED3889}"/>
              </a:ext>
            </a:extLst>
          </p:cNvPr>
          <p:cNvCxnSpPr>
            <a:cxnSpLocks/>
          </p:cNvCxnSpPr>
          <p:nvPr/>
        </p:nvCxnSpPr>
        <p:spPr>
          <a:xfrm flipV="1">
            <a:off x="1611085" y="317238"/>
            <a:ext cx="975361" cy="39447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48042BF-2932-45E8-AB15-1C87D031E975}"/>
              </a:ext>
            </a:extLst>
          </p:cNvPr>
          <p:cNvCxnSpPr>
            <a:cxnSpLocks/>
          </p:cNvCxnSpPr>
          <p:nvPr/>
        </p:nvCxnSpPr>
        <p:spPr>
          <a:xfrm flipV="1">
            <a:off x="1611085" y="711710"/>
            <a:ext cx="975361" cy="39447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A09B4FF-4135-4E97-95BB-CC3F62F6A611}"/>
              </a:ext>
            </a:extLst>
          </p:cNvPr>
          <p:cNvCxnSpPr>
            <a:cxnSpLocks/>
          </p:cNvCxnSpPr>
          <p:nvPr/>
        </p:nvCxnSpPr>
        <p:spPr>
          <a:xfrm>
            <a:off x="1611085" y="1500654"/>
            <a:ext cx="975361" cy="41781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E5BDE91-3031-45E7-8555-620756A0B70F}"/>
              </a:ext>
            </a:extLst>
          </p:cNvPr>
          <p:cNvCxnSpPr>
            <a:cxnSpLocks/>
          </p:cNvCxnSpPr>
          <p:nvPr/>
        </p:nvCxnSpPr>
        <p:spPr>
          <a:xfrm flipV="1">
            <a:off x="1611085" y="1106182"/>
            <a:ext cx="975361" cy="81229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6397ECD-EE0F-4A76-9CD8-EFF211C889C9}"/>
              </a:ext>
            </a:extLst>
          </p:cNvPr>
          <p:cNvCxnSpPr>
            <a:cxnSpLocks/>
          </p:cNvCxnSpPr>
          <p:nvPr/>
        </p:nvCxnSpPr>
        <p:spPr>
          <a:xfrm>
            <a:off x="1611085" y="2445534"/>
            <a:ext cx="975361" cy="4370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D29C79A-BDAC-4600-8378-21D85E3AF1E7}"/>
              </a:ext>
            </a:extLst>
          </p:cNvPr>
          <p:cNvCxnSpPr>
            <a:cxnSpLocks/>
          </p:cNvCxnSpPr>
          <p:nvPr/>
        </p:nvCxnSpPr>
        <p:spPr>
          <a:xfrm>
            <a:off x="1611085" y="2882537"/>
            <a:ext cx="975361" cy="81860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56CA2DF-48F4-4D93-BDB8-7C6DF70F1B0A}"/>
              </a:ext>
            </a:extLst>
          </p:cNvPr>
          <p:cNvCxnSpPr>
            <a:cxnSpLocks/>
          </p:cNvCxnSpPr>
          <p:nvPr/>
        </p:nvCxnSpPr>
        <p:spPr>
          <a:xfrm>
            <a:off x="1611085" y="3291840"/>
            <a:ext cx="975361" cy="846306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935CBC9-C360-4D10-8644-35D4E8E214A3}"/>
              </a:ext>
            </a:extLst>
          </p:cNvPr>
          <p:cNvCxnSpPr>
            <a:cxnSpLocks/>
          </p:cNvCxnSpPr>
          <p:nvPr/>
        </p:nvCxnSpPr>
        <p:spPr>
          <a:xfrm flipV="1">
            <a:off x="1611085" y="2445534"/>
            <a:ext cx="975361" cy="125560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42D3CD8-C1C8-48A2-BA86-D07190D62A42}"/>
              </a:ext>
            </a:extLst>
          </p:cNvPr>
          <p:cNvCxnSpPr>
            <a:cxnSpLocks/>
          </p:cNvCxnSpPr>
          <p:nvPr/>
        </p:nvCxnSpPr>
        <p:spPr>
          <a:xfrm flipV="1">
            <a:off x="1611084" y="3291840"/>
            <a:ext cx="975362" cy="87007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27E2494-1681-415A-A0A2-7EAF8C1C713C}"/>
              </a:ext>
            </a:extLst>
          </p:cNvPr>
          <p:cNvCxnSpPr>
            <a:cxnSpLocks/>
          </p:cNvCxnSpPr>
          <p:nvPr/>
        </p:nvCxnSpPr>
        <p:spPr>
          <a:xfrm>
            <a:off x="1611084" y="4815841"/>
            <a:ext cx="975362" cy="18256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A1247B5-F855-4813-BDD3-5C2156B9BABD}"/>
              </a:ext>
            </a:extLst>
          </p:cNvPr>
          <p:cNvCxnSpPr>
            <a:cxnSpLocks/>
          </p:cNvCxnSpPr>
          <p:nvPr/>
        </p:nvCxnSpPr>
        <p:spPr>
          <a:xfrm>
            <a:off x="1611084" y="5286103"/>
            <a:ext cx="975362" cy="35705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CC25C66-8BFA-4844-ABFB-377F15336264}"/>
              </a:ext>
            </a:extLst>
          </p:cNvPr>
          <p:cNvCxnSpPr>
            <a:cxnSpLocks/>
          </p:cNvCxnSpPr>
          <p:nvPr/>
        </p:nvCxnSpPr>
        <p:spPr>
          <a:xfrm flipV="1">
            <a:off x="1611084" y="4815840"/>
            <a:ext cx="975362" cy="85185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72B9329-6263-4963-9F4E-A4F31E33A66C}"/>
              </a:ext>
            </a:extLst>
          </p:cNvPr>
          <p:cNvCxnSpPr>
            <a:cxnSpLocks/>
          </p:cNvCxnSpPr>
          <p:nvPr/>
        </p:nvCxnSpPr>
        <p:spPr>
          <a:xfrm flipV="1">
            <a:off x="1611084" y="5325893"/>
            <a:ext cx="975362" cy="85185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D56243A-320B-4C37-9163-399EDEF21DFE}"/>
              </a:ext>
            </a:extLst>
          </p:cNvPr>
          <p:cNvCxnSpPr>
            <a:cxnSpLocks/>
          </p:cNvCxnSpPr>
          <p:nvPr/>
        </p:nvCxnSpPr>
        <p:spPr>
          <a:xfrm flipV="1">
            <a:off x="1611084" y="6113416"/>
            <a:ext cx="975362" cy="47045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9B1A478-2B4E-4C4A-9381-26C2F4F6796E}"/>
              </a:ext>
            </a:extLst>
          </p:cNvPr>
          <p:cNvSpPr txBox="1"/>
          <p:nvPr/>
        </p:nvSpPr>
        <p:spPr>
          <a:xfrm>
            <a:off x="7080069" y="263013"/>
            <a:ext cx="4898592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Challenge:</a:t>
            </a: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What patterns can you see that affect affluence, standard of living, and leisure &amp; travel?</a:t>
            </a:r>
            <a:endParaRPr kumimoji="0" lang="en-GB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21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5604"/>
            <a:ext cx="10515600" cy="108337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/>
              <a:t>Changes in the Standard of Living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4636"/>
            <a:ext cx="5257800" cy="3424607"/>
          </a:xfr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en-US" sz="2600" dirty="0">
                <a:solidFill>
                  <a:schemeClr val="tx1"/>
                </a:solidFill>
              </a:rPr>
              <a:t>Turn to </a:t>
            </a:r>
            <a:r>
              <a:rPr lang="en-GB" altLang="en-US" sz="2600" b="1" dirty="0">
                <a:solidFill>
                  <a:schemeClr val="tx1"/>
                </a:solidFill>
              </a:rPr>
              <a:t>pp.4-5 </a:t>
            </a:r>
            <a:r>
              <a:rPr lang="en-GB" altLang="en-US" sz="2600" dirty="0">
                <a:solidFill>
                  <a:schemeClr val="tx1"/>
                </a:solidFill>
              </a:rPr>
              <a:t>in your booklet.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en-US" sz="2600" dirty="0">
                <a:solidFill>
                  <a:schemeClr val="tx1"/>
                </a:solidFill>
              </a:rPr>
              <a:t>For each time period, illustrate &amp; label the house with the features and amenities you would expect to see.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en-US" sz="2600" dirty="0">
                <a:solidFill>
                  <a:schemeClr val="tx1"/>
                </a:solidFill>
              </a:rPr>
              <a:t>You may also label the impact that this has on the family living here.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and why do historians disagree over</a:t>
            </a:r>
            <a:r>
              <a:rPr kumimoji="0" lang="en-GB" sz="18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Reagan’s presidency?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B9ACECE-C86E-4425-B08C-896CE223D88B}"/>
              </a:ext>
            </a:extLst>
          </p:cNvPr>
          <p:cNvSpPr txBox="1">
            <a:spLocks/>
          </p:cNvSpPr>
          <p:nvPr/>
        </p:nvSpPr>
        <p:spPr>
          <a:xfrm>
            <a:off x="838199" y="5274902"/>
            <a:ext cx="1051559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Challenge: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…?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E7B2CB-8B1E-4F44-931E-C5CCA4554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730" y="1728755"/>
            <a:ext cx="5105070" cy="3400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29147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A939DC-36EE-403D-BC17-6A86AB1C8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208" y="171616"/>
            <a:ext cx="9521584" cy="6514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2CE6CA-7BD8-47C1-BCEB-0AF905DD6D0F}"/>
              </a:ext>
            </a:extLst>
          </p:cNvPr>
          <p:cNvSpPr txBox="1"/>
          <p:nvPr/>
        </p:nvSpPr>
        <p:spPr>
          <a:xfrm>
            <a:off x="430755" y="365125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</a:rPr>
              <a:t>p.6</a:t>
            </a:r>
            <a:endParaRPr lang="en-GB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50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F716EC-D30C-4057-BAB7-4DAC44117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81" y="176730"/>
            <a:ext cx="9767038" cy="6504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C1A3A2-3847-439E-90EB-52C4DEFE408B}"/>
              </a:ext>
            </a:extLst>
          </p:cNvPr>
          <p:cNvSpPr txBox="1"/>
          <p:nvPr/>
        </p:nvSpPr>
        <p:spPr>
          <a:xfrm>
            <a:off x="430755" y="365125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</a:rPr>
              <a:t>p.7</a:t>
            </a:r>
            <a:endParaRPr lang="en-GB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27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28AF7-B581-438C-BED7-9FBB284BF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83" y="211327"/>
            <a:ext cx="3669603" cy="33853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600" dirty="0"/>
              <a:t>This is a start for revision…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b="1" dirty="0"/>
              <a:t>… but this is not everything!!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81E0FC-B713-473F-A06F-21AE1F0EFF29}"/>
              </a:ext>
            </a:extLst>
          </p:cNvPr>
          <p:cNvSpPr txBox="1">
            <a:spLocks/>
          </p:cNvSpPr>
          <p:nvPr/>
        </p:nvSpPr>
        <p:spPr>
          <a:xfrm>
            <a:off x="7524750" y="3346540"/>
            <a:ext cx="4457700" cy="26895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chemeClr val="accent3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dirty="0"/>
              <a:t>Key focus areas: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dirty="0"/>
              <a:t> Economic bust &amp; recovery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altLang="en-US" dirty="0">
                <a:solidFill>
                  <a:schemeClr val="tx1"/>
                </a:solidFill>
              </a:rPr>
              <a:t> Impact of affluence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altLang="en-US" dirty="0">
                <a:solidFill>
                  <a:schemeClr val="tx1"/>
                </a:solidFill>
              </a:rPr>
              <a:t> Improvements in </a:t>
            </a:r>
            <a:r>
              <a:rPr lang="en-GB" altLang="en-US" dirty="0" err="1">
                <a:solidFill>
                  <a:schemeClr val="tx1"/>
                </a:solidFill>
              </a:rPr>
              <a:t>SoL</a:t>
            </a:r>
            <a:endParaRPr lang="en-GB" alt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alt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altLang="en-US" dirty="0">
                <a:solidFill>
                  <a:schemeClr val="tx1"/>
                </a:solidFill>
              </a:rPr>
              <a:t>Impact of changes to travel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altLang="en-US" dirty="0">
                <a:solidFill>
                  <a:schemeClr val="tx1"/>
                </a:solidFill>
              </a:rPr>
              <a:t> Nature of changing leisure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A45FB8-C2BC-4661-93FA-F85FF331A31E}"/>
              </a:ext>
            </a:extLst>
          </p:cNvPr>
          <p:cNvSpPr txBox="1"/>
          <p:nvPr/>
        </p:nvSpPr>
        <p:spPr>
          <a:xfrm>
            <a:off x="356883" y="4117737"/>
            <a:ext cx="690474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dirty="0"/>
              <a:t>You </a:t>
            </a:r>
            <a:r>
              <a:rPr lang="en-GB" sz="2800" b="1" u="sng" dirty="0"/>
              <a:t>must</a:t>
            </a:r>
            <a:r>
              <a:rPr lang="en-GB" sz="2800" dirty="0"/>
              <a:t> develop your revision beyond these examples.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800" dirty="0"/>
              <a:t>Go back to the checklists &amp; ensure you have adequate revision materials and examples for each group and key focus area.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B71FF7-29A4-4359-8B0E-3A7355C56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768" y="184792"/>
            <a:ext cx="8045682" cy="30373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455AFD-4A09-4301-B03D-276559B67EFC}"/>
              </a:ext>
            </a:extLst>
          </p:cNvPr>
          <p:cNvSpPr/>
          <p:nvPr/>
        </p:nvSpPr>
        <p:spPr>
          <a:xfrm>
            <a:off x="6016235" y="298793"/>
            <a:ext cx="2690091" cy="219036"/>
          </a:xfrm>
          <a:prstGeom prst="rect">
            <a:avLst/>
          </a:prstGeom>
          <a:solidFill>
            <a:srgbClr val="FF00FF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FFF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66B432-B237-4F9E-8768-15F0B518BB2C}"/>
              </a:ext>
            </a:extLst>
          </p:cNvPr>
          <p:cNvSpPr/>
          <p:nvPr/>
        </p:nvSpPr>
        <p:spPr>
          <a:xfrm>
            <a:off x="6016235" y="1142403"/>
            <a:ext cx="2606883" cy="219035"/>
          </a:xfrm>
          <a:prstGeom prst="rect">
            <a:avLst/>
          </a:prstGeom>
          <a:solidFill>
            <a:srgbClr val="FF00FF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FFF00"/>
              </a:highligh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207E27-7E7F-4D51-9E91-10CA68291325}"/>
              </a:ext>
            </a:extLst>
          </p:cNvPr>
          <p:cNvSpPr/>
          <p:nvPr/>
        </p:nvSpPr>
        <p:spPr>
          <a:xfrm>
            <a:off x="6016235" y="2222468"/>
            <a:ext cx="1857945" cy="219035"/>
          </a:xfrm>
          <a:prstGeom prst="rect">
            <a:avLst/>
          </a:prstGeom>
          <a:solidFill>
            <a:srgbClr val="FF00FF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080ED6-9268-49EA-A294-1DCA799ED791}"/>
              </a:ext>
            </a:extLst>
          </p:cNvPr>
          <p:cNvSpPr txBox="1"/>
          <p:nvPr/>
        </p:nvSpPr>
        <p:spPr>
          <a:xfrm>
            <a:off x="8180353" y="5965322"/>
            <a:ext cx="3146494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Most importantly, make links between factors.</a:t>
            </a:r>
          </a:p>
        </p:txBody>
      </p:sp>
    </p:spTree>
    <p:extLst>
      <p:ext uri="{BB962C8B-B14F-4D97-AF65-F5344CB8AC3E}">
        <p14:creationId xmlns:p14="http://schemas.microsoft.com/office/powerpoint/2010/main" val="208361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5A37E0-8106-422C-83A1-69E1C2438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82" y="0"/>
            <a:ext cx="497868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73A5E7-1C6E-47D8-A2DE-0ED618027CEE}"/>
              </a:ext>
            </a:extLst>
          </p:cNvPr>
          <p:cNvSpPr txBox="1"/>
          <p:nvPr/>
        </p:nvSpPr>
        <p:spPr>
          <a:xfrm>
            <a:off x="4640613" y="391883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</a:rPr>
              <a:t>p.8</a:t>
            </a:r>
            <a:endParaRPr lang="en-GB" b="1" dirty="0">
              <a:solidFill>
                <a:schemeClr val="accent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E50A7D-9728-4EAC-9EC2-D19078B0B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402" y="0"/>
            <a:ext cx="485495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6230FD-0093-4117-BA3F-C30CEA998A20}"/>
              </a:ext>
            </a:extLst>
          </p:cNvPr>
          <p:cNvSpPr txBox="1"/>
          <p:nvPr/>
        </p:nvSpPr>
        <p:spPr>
          <a:xfrm>
            <a:off x="10410958" y="587826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</a:rPr>
              <a:t>pp.9-10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BABE16F-75AF-4FA0-8E4B-40214AC544A5}"/>
              </a:ext>
            </a:extLst>
          </p:cNvPr>
          <p:cNvSpPr/>
          <p:nvPr/>
        </p:nvSpPr>
        <p:spPr>
          <a:xfrm>
            <a:off x="5216618" y="2825922"/>
            <a:ext cx="1758766" cy="1645938"/>
          </a:xfrm>
          <a:prstGeom prst="rightArrow">
            <a:avLst>
              <a:gd name="adj1" fmla="val 50000"/>
              <a:gd name="adj2" fmla="val 3167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CHECK YOUR 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0DF494-659E-415A-AB9D-3BF83A3DDE67}"/>
              </a:ext>
            </a:extLst>
          </p:cNvPr>
          <p:cNvSpPr/>
          <p:nvPr/>
        </p:nvSpPr>
        <p:spPr>
          <a:xfrm>
            <a:off x="7576456" y="2522389"/>
            <a:ext cx="4040777" cy="3643279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3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A7A039-E9F3-4406-A6A9-F1B29575B4EE}"/>
              </a:ext>
            </a:extLst>
          </p:cNvPr>
          <p:cNvSpPr/>
          <p:nvPr/>
        </p:nvSpPr>
        <p:spPr>
          <a:xfrm>
            <a:off x="517361" y="1456028"/>
            <a:ext cx="5021289" cy="394594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Page 11</a:t>
            </a: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Read the examiner report on this question.</a:t>
            </a: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What did they say made a strong/weak response?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12381-1A29-4E5A-9304-61B077C3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071" y="55440"/>
            <a:ext cx="4954483" cy="676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9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E00982-4A50-4C79-9C76-22EE8825E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4"/>
          <a:stretch/>
        </p:blipFill>
        <p:spPr>
          <a:xfrm>
            <a:off x="214318" y="0"/>
            <a:ext cx="709099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6C8C70-3060-4049-B38E-EB4A0E17D497}"/>
              </a:ext>
            </a:extLst>
          </p:cNvPr>
          <p:cNvSpPr txBox="1"/>
          <p:nvPr/>
        </p:nvSpPr>
        <p:spPr>
          <a:xfrm>
            <a:off x="7686675" y="28576"/>
            <a:ext cx="427865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200" b="1" i="1" dirty="0">
                <a:solidFill>
                  <a:srgbClr val="00B050"/>
                </a:solidFill>
              </a:rPr>
              <a:t>Cinema</a:t>
            </a:r>
          </a:p>
          <a:p>
            <a:pPr marL="342900" indent="-342900">
              <a:buAutoNum type="arabicPeriod"/>
            </a:pPr>
            <a:r>
              <a:rPr lang="en-GB" sz="2200" b="1" i="1" dirty="0">
                <a:solidFill>
                  <a:srgbClr val="00B050"/>
                </a:solidFill>
              </a:rPr>
              <a:t>$4bn</a:t>
            </a:r>
          </a:p>
          <a:p>
            <a:pPr marL="342900" indent="-342900">
              <a:buAutoNum type="arabicPeriod"/>
            </a:pPr>
            <a:r>
              <a:rPr lang="en-GB" sz="2200" b="1" i="1" dirty="0">
                <a:solidFill>
                  <a:srgbClr val="00B050"/>
                </a:solidFill>
              </a:rPr>
              <a:t>LA &amp; Las Vegas</a:t>
            </a:r>
          </a:p>
          <a:p>
            <a:pPr marL="342900" indent="-342900">
              <a:buAutoNum type="arabicPeriod"/>
            </a:pPr>
            <a:r>
              <a:rPr lang="en-GB" sz="2200" b="1" i="1" dirty="0">
                <a:solidFill>
                  <a:srgbClr val="00B050"/>
                </a:solidFill>
              </a:rPr>
              <a:t>Radio</a:t>
            </a:r>
          </a:p>
          <a:p>
            <a:pPr marL="342900" indent="-342900">
              <a:buAutoNum type="arabicPeriod"/>
            </a:pPr>
            <a:r>
              <a:rPr lang="en-GB" sz="2200" b="1" i="1" dirty="0">
                <a:solidFill>
                  <a:srgbClr val="00B050"/>
                </a:solidFill>
              </a:rPr>
              <a:t>Babe Ruth</a:t>
            </a:r>
          </a:p>
          <a:p>
            <a:pPr marL="342900" indent="-342900">
              <a:buAutoNum type="arabicPeriod"/>
            </a:pPr>
            <a:r>
              <a:rPr lang="en-GB" sz="2200" b="1" i="1" dirty="0">
                <a:solidFill>
                  <a:srgbClr val="00B050"/>
                </a:solidFill>
              </a:rPr>
              <a:t>Cars</a:t>
            </a:r>
          </a:p>
          <a:p>
            <a:pPr marL="342900" indent="-342900">
              <a:buAutoNum type="arabicPeriod"/>
            </a:pPr>
            <a:r>
              <a:rPr lang="en-GB" sz="2200" b="1" i="1" dirty="0">
                <a:solidFill>
                  <a:srgbClr val="00B050"/>
                </a:solidFill>
              </a:rPr>
              <a:t>Aviation</a:t>
            </a:r>
          </a:p>
          <a:p>
            <a:pPr marL="342900" indent="-342900">
              <a:buAutoNum type="arabicPeriod"/>
            </a:pPr>
            <a:r>
              <a:rPr lang="en-GB" sz="2200" b="1" i="1" dirty="0">
                <a:solidFill>
                  <a:srgbClr val="00B050"/>
                </a:solidFill>
              </a:rPr>
              <a:t>Morale</a:t>
            </a:r>
          </a:p>
          <a:p>
            <a:pPr marL="342900" indent="-342900">
              <a:buAutoNum type="arabicPeriod"/>
            </a:pPr>
            <a:r>
              <a:rPr lang="en-GB" sz="2200" b="1" i="1" dirty="0">
                <a:solidFill>
                  <a:srgbClr val="00B050"/>
                </a:solidFill>
              </a:rPr>
              <a:t>Boxing</a:t>
            </a:r>
          </a:p>
          <a:p>
            <a:pPr marL="342900" indent="-342900">
              <a:buAutoNum type="arabicPeriod"/>
            </a:pPr>
            <a:r>
              <a:rPr lang="en-GB" sz="2200" b="1" i="1" dirty="0">
                <a:solidFill>
                  <a:srgbClr val="00B050"/>
                </a:solidFill>
              </a:rPr>
              <a:t>FDR</a:t>
            </a:r>
          </a:p>
          <a:p>
            <a:pPr marL="342900" indent="-342900">
              <a:buAutoNum type="arabicPeriod"/>
            </a:pPr>
            <a:r>
              <a:rPr lang="en-GB" sz="2200" b="1" i="1" dirty="0">
                <a:solidFill>
                  <a:srgbClr val="00B050"/>
                </a:solidFill>
              </a:rPr>
              <a:t>Wealthy (esp. businessmen)</a:t>
            </a:r>
          </a:p>
          <a:p>
            <a:pPr marL="342900" indent="-342900">
              <a:buAutoNum type="arabicPeriod"/>
            </a:pPr>
            <a:r>
              <a:rPr lang="en-GB" sz="2200" b="1" i="1" dirty="0">
                <a:solidFill>
                  <a:srgbClr val="00B050"/>
                </a:solidFill>
              </a:rPr>
              <a:t>Tourism</a:t>
            </a:r>
          </a:p>
          <a:p>
            <a:pPr marL="342900" indent="-342900">
              <a:buAutoNum type="arabicPeriod"/>
            </a:pPr>
            <a:r>
              <a:rPr lang="en-GB" sz="2200" b="1" i="1" dirty="0">
                <a:solidFill>
                  <a:srgbClr val="00B050"/>
                </a:solidFill>
              </a:rPr>
              <a:t>Native Americans</a:t>
            </a:r>
          </a:p>
          <a:p>
            <a:pPr marL="342900" indent="-342900">
              <a:buAutoNum type="arabicPeriod"/>
            </a:pPr>
            <a:r>
              <a:rPr lang="en-GB" sz="2200" b="1" i="1" dirty="0">
                <a:solidFill>
                  <a:srgbClr val="00B050"/>
                </a:solidFill>
              </a:rPr>
              <a:t>TV</a:t>
            </a:r>
          </a:p>
          <a:p>
            <a:pPr marL="342900" indent="-342900">
              <a:buAutoNum type="arabicPeriod"/>
            </a:pPr>
            <a:r>
              <a:rPr lang="en-GB" sz="2200" b="1" i="1" dirty="0">
                <a:solidFill>
                  <a:srgbClr val="00B050"/>
                </a:solidFill>
              </a:rPr>
              <a:t>Eisenhower</a:t>
            </a:r>
          </a:p>
          <a:p>
            <a:pPr marL="342900" indent="-342900">
              <a:buAutoNum type="arabicPeriod"/>
            </a:pPr>
            <a:r>
              <a:rPr lang="en-GB" sz="2200" b="1" i="1" dirty="0">
                <a:solidFill>
                  <a:srgbClr val="00B050"/>
                </a:solidFill>
              </a:rPr>
              <a:t>White flight</a:t>
            </a:r>
          </a:p>
          <a:p>
            <a:pPr marL="342900" indent="-342900">
              <a:buAutoNum type="arabicPeriod"/>
            </a:pPr>
            <a:r>
              <a:rPr lang="en-GB" sz="2200" b="1" i="1" dirty="0">
                <a:solidFill>
                  <a:srgbClr val="00B050"/>
                </a:solidFill>
              </a:rPr>
              <a:t>Coach</a:t>
            </a:r>
          </a:p>
          <a:p>
            <a:pPr marL="342900" indent="-342900">
              <a:buAutoNum type="arabicPeriod"/>
            </a:pPr>
            <a:r>
              <a:rPr lang="en-GB" sz="2200" b="1" i="1" dirty="0">
                <a:solidFill>
                  <a:srgbClr val="00B050"/>
                </a:solidFill>
              </a:rPr>
              <a:t>Sport</a:t>
            </a:r>
          </a:p>
          <a:p>
            <a:pPr marL="342900" indent="-342900">
              <a:buAutoNum type="arabicPeriod"/>
            </a:pPr>
            <a:r>
              <a:rPr lang="en-GB" sz="2200" b="1" i="1" dirty="0">
                <a:solidFill>
                  <a:srgbClr val="00B050"/>
                </a:solidFill>
              </a:rPr>
              <a:t>90%</a:t>
            </a:r>
          </a:p>
          <a:p>
            <a:pPr marL="342900" indent="-342900">
              <a:buAutoNum type="arabicPeriod"/>
            </a:pPr>
            <a:r>
              <a:rPr lang="en-GB" sz="2200" b="1" i="1" dirty="0">
                <a:solidFill>
                  <a:srgbClr val="00B050"/>
                </a:solidFill>
              </a:rPr>
              <a:t>Deregulation</a:t>
            </a:r>
          </a:p>
        </p:txBody>
      </p:sp>
    </p:spTree>
    <p:extLst>
      <p:ext uri="{BB962C8B-B14F-4D97-AF65-F5344CB8AC3E}">
        <p14:creationId xmlns:p14="http://schemas.microsoft.com/office/powerpoint/2010/main" val="391600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7AB2AE-7AED-417F-A302-7D126A26E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516" y="144002"/>
            <a:ext cx="7199994" cy="65699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698EE0-2142-48A2-A07F-4DFF8A40C16E}"/>
              </a:ext>
            </a:extLst>
          </p:cNvPr>
          <p:cNvSpPr/>
          <p:nvPr/>
        </p:nvSpPr>
        <p:spPr>
          <a:xfrm>
            <a:off x="449490" y="1456028"/>
            <a:ext cx="3810799" cy="394594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Page 12</a:t>
            </a: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Read the introduction to this model answer.</a:t>
            </a: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What makes this introduction a Level 5?</a:t>
            </a:r>
          </a:p>
        </p:txBody>
      </p:sp>
    </p:spTree>
    <p:extLst>
      <p:ext uri="{BB962C8B-B14F-4D97-AF65-F5344CB8AC3E}">
        <p14:creationId xmlns:p14="http://schemas.microsoft.com/office/powerpoint/2010/main" val="671742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95300"/>
            <a:ext cx="10515600" cy="1195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/>
              <a:t>Planning Your Essay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54375"/>
          </a:xfr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300" dirty="0"/>
              <a:t>Go back to you examples.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sz="2300" dirty="0"/>
              <a:t>How do you want to answer this question?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sz="2300" dirty="0"/>
              <a:t>Write your own introduction to this question (it should include your brief, but clear, judgement). </a:t>
            </a:r>
            <a:r>
              <a:rPr lang="en-GB" sz="2300" i="1" dirty="0"/>
              <a:t>(You may use the structure strip to help you with this.)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300" dirty="0"/>
              <a:t>Plan out how you would answer this question. </a:t>
            </a:r>
            <a:r>
              <a:rPr lang="en-GB" sz="2300" i="1" dirty="0"/>
              <a:t>(Structure, key arguments, key supporting examples.) </a:t>
            </a:r>
            <a:r>
              <a:rPr lang="en-GB" sz="2300" dirty="0"/>
              <a:t>Make sure you have a consistent judgement throughout!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and why do historians disagree over</a:t>
            </a:r>
            <a:r>
              <a:rPr kumimoji="0" lang="en-GB" sz="18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Reagan’s presidency?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5214937"/>
            <a:ext cx="10515600" cy="1300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Structure for factor approach should be: intro, PEEs &amp; conclusion.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Remember, be realistic about what you can achieve in the time frame (40min).</a:t>
            </a:r>
          </a:p>
        </p:txBody>
      </p:sp>
    </p:spTree>
    <p:extLst>
      <p:ext uri="{BB962C8B-B14F-4D97-AF65-F5344CB8AC3E}">
        <p14:creationId xmlns:p14="http://schemas.microsoft.com/office/powerpoint/2010/main" val="3879459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E10068-57E7-41D0-BA1C-BF6F26EA0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298" y="227867"/>
            <a:ext cx="6453404" cy="6402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DF2C29-317E-4769-8686-3A9F3103E066}"/>
              </a:ext>
            </a:extLst>
          </p:cNvPr>
          <p:cNvSpPr txBox="1"/>
          <p:nvPr/>
        </p:nvSpPr>
        <p:spPr>
          <a:xfrm>
            <a:off x="430755" y="365125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</a:rPr>
              <a:t>p.17</a:t>
            </a:r>
            <a:endParaRPr lang="en-GB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8514B-2B66-468E-A1C3-C3DE2309A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93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Really good attempts for first Section C Essay.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Good understanding of extract 1.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Generally really good range of supporting contextual detail.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Well structured and all came to a judgement.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Balanced analysis of both extracts.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Not all essays understood key argument in extract 2.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Use supporting evidence to </a:t>
            </a:r>
            <a:r>
              <a:rPr lang="en-GB" u="sng" dirty="0"/>
              <a:t>discuss</a:t>
            </a:r>
            <a:r>
              <a:rPr lang="en-GB" dirty="0"/>
              <a:t> the arguments, rather than simply support them.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4B4B24-29B3-4970-9D1E-AB3734DDD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604"/>
            <a:ext cx="10515600" cy="108337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/>
              <a:t>Reagan Essay Feedback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3D47F-C211-4326-AC54-355F4002E02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 4 Recap: changing quality of life, 1917-80.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95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159F1-D678-4629-B36A-B92D6032B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0245"/>
            <a:ext cx="6799217" cy="3604464"/>
          </a:xfrm>
          <a:ln w="38100">
            <a:solidFill>
              <a:schemeClr val="accent6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Grab the single sheet of paper you have been given.</a:t>
            </a:r>
          </a:p>
          <a:p>
            <a:r>
              <a:rPr lang="en-GB" dirty="0"/>
              <a:t>Look at the indicative content: </a:t>
            </a:r>
          </a:p>
          <a:p>
            <a:pPr lvl="1"/>
            <a:r>
              <a:rPr lang="en-GB" sz="2800" dirty="0"/>
              <a:t>what did the examiners suggest could have been included? </a:t>
            </a:r>
          </a:p>
          <a:p>
            <a:pPr lvl="1"/>
            <a:r>
              <a:rPr lang="en-GB" sz="2800" dirty="0"/>
              <a:t>Is there anything obvious that you missed?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CAD0DA-41C1-4B8C-AF1F-9E263816C086}"/>
              </a:ext>
            </a:extLst>
          </p:cNvPr>
          <p:cNvSpPr txBox="1">
            <a:spLocks/>
          </p:cNvSpPr>
          <p:nvPr/>
        </p:nvSpPr>
        <p:spPr>
          <a:xfrm>
            <a:off x="838200" y="475604"/>
            <a:ext cx="10515600" cy="1083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/>
              <a:t>Reagan Essay Feedback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7DD43-85C1-4E09-B810-54A6439C824B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 4 Recap: changing quality of life, 1917-80.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807F1C-3467-432A-B1F9-22C48CA3D8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5" b="37795"/>
          <a:stretch/>
        </p:blipFill>
        <p:spPr>
          <a:xfrm>
            <a:off x="7801697" y="1704300"/>
            <a:ext cx="3552103" cy="4097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71161A-F050-4A56-83A8-686184156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97" t="84778" r="1641" b="-821"/>
          <a:stretch/>
        </p:blipFill>
        <p:spPr>
          <a:xfrm>
            <a:off x="7801698" y="5801351"/>
            <a:ext cx="3552102" cy="105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6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159F1-D678-4629-B36A-B92D6032B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413"/>
            <a:ext cx="6799217" cy="3955762"/>
          </a:xfrm>
          <a:ln w="38100">
            <a:solidFill>
              <a:schemeClr val="accent6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Grab the stapled sheets.</a:t>
            </a:r>
          </a:p>
          <a:p>
            <a:pPr marL="514350" indent="-514350">
              <a:buAutoNum type="arabicPeriod"/>
            </a:pPr>
            <a:r>
              <a:rPr lang="en-GB" dirty="0"/>
              <a:t>Look at the examiner report (first page): </a:t>
            </a:r>
          </a:p>
          <a:p>
            <a:pPr marL="971550" lvl="1" indent="-514350">
              <a:buAutoNum type="arabicPeriod"/>
            </a:pPr>
            <a:r>
              <a:rPr lang="en-GB" sz="2800" dirty="0"/>
              <a:t>What do they say made a successful response?</a:t>
            </a:r>
          </a:p>
          <a:p>
            <a:pPr marL="971550" lvl="1" indent="-514350">
              <a:buAutoNum type="arabicPeriod"/>
            </a:pPr>
            <a:r>
              <a:rPr lang="en-GB" sz="2800" dirty="0"/>
              <a:t>What should be avoided? </a:t>
            </a:r>
          </a:p>
          <a:p>
            <a:pPr marL="971550" lvl="1" indent="-514350">
              <a:buAutoNum type="arabicPeriod"/>
            </a:pPr>
            <a:r>
              <a:rPr lang="en-GB" sz="2800" dirty="0"/>
              <a:t>Based on this, what do you think you did well? Are there any mistakes that you made?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CAD0DA-41C1-4B8C-AF1F-9E263816C086}"/>
              </a:ext>
            </a:extLst>
          </p:cNvPr>
          <p:cNvSpPr txBox="1">
            <a:spLocks/>
          </p:cNvSpPr>
          <p:nvPr/>
        </p:nvSpPr>
        <p:spPr>
          <a:xfrm>
            <a:off x="838200" y="475604"/>
            <a:ext cx="10515600" cy="1083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/>
              <a:t>Reagan Essay Feedback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7DD43-85C1-4E09-B810-54A6439C824B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 4 Recap: changing quality of life, 1917-80.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D3240C-5894-47E4-AC0C-D456751EB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051" y="1825625"/>
            <a:ext cx="337674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5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159F1-D678-4629-B36A-B92D6032B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23413"/>
            <a:ext cx="6999515" cy="3955762"/>
          </a:xfrm>
          <a:ln w="38100">
            <a:solidFill>
              <a:schemeClr val="accent6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dirty="0"/>
              <a:t>Time to look at the model response. 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dirty="0"/>
              <a:t>This particular answer received a weak Band 5.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dirty="0"/>
              <a:t>Focus on the paragraphs that deal with extract 2. How is their discussion of the arguments different to how your own was done?</a:t>
            </a:r>
            <a:endParaRPr lang="en-GB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CAD0DA-41C1-4B8C-AF1F-9E263816C086}"/>
              </a:ext>
            </a:extLst>
          </p:cNvPr>
          <p:cNvSpPr txBox="1">
            <a:spLocks/>
          </p:cNvSpPr>
          <p:nvPr/>
        </p:nvSpPr>
        <p:spPr>
          <a:xfrm>
            <a:off x="838200" y="475604"/>
            <a:ext cx="10515600" cy="1083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/>
              <a:t>Reagan Essay Feedback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7DD43-85C1-4E09-B810-54A6439C824B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 4 Recap: changing quality of life, 1917-80.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48620-EB37-48FA-BED5-B21005A7F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433" y="1740578"/>
            <a:ext cx="3251367" cy="45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4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5604"/>
            <a:ext cx="10515600" cy="108337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/>
              <a:t>Theme 4 – Changing Quality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4636"/>
            <a:ext cx="6819900" cy="4677759"/>
          </a:xfr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altLang="en-US" dirty="0"/>
              <a:t>How confident are you with this topic?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GB" alt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Complete the checklist to review your knowledge on this topic so far.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GB" altLang="en-US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altLang="en-US" dirty="0">
                <a:solidFill>
                  <a:schemeClr val="tx1"/>
                </a:solidFill>
              </a:rPr>
              <a:t>Remember: you have a checklist for all four themes and Reagan in your </a:t>
            </a:r>
            <a:r>
              <a:rPr lang="en-GB" altLang="en-US" dirty="0">
                <a:solidFill>
                  <a:srgbClr val="FF0000"/>
                </a:solidFill>
              </a:rPr>
              <a:t>Course Guides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 4 Recap: changing quality of life, 1917-80.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5D8B4F-0522-4F5F-950A-A1116BA93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486" y="1704636"/>
            <a:ext cx="3518314" cy="46777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4375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forgetting curve explains why humans struggle to memorize — Quartz">
            <a:extLst>
              <a:ext uri="{FF2B5EF4-FFF2-40B4-BE49-F238E27FC236}">
                <a16:creationId xmlns:a16="http://schemas.microsoft.com/office/drawing/2014/main" id="{731B3152-DD95-4F2C-932B-7CA496C81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311728"/>
            <a:ext cx="11083636" cy="623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3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EE2D715-49C6-44F1-A9F0-AA8830D2B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86" y="3601820"/>
            <a:ext cx="4886706" cy="306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2" descr="Lead Nurturing &amp; the 'Forgetting Curve' - Strategic Marketing">
            <a:extLst>
              <a:ext uri="{FF2B5EF4-FFF2-40B4-BE49-F238E27FC236}">
                <a16:creationId xmlns:a16="http://schemas.microsoft.com/office/drawing/2014/main" id="{1B498B72-CBBE-4E8F-AEC7-B74124619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86" y="108893"/>
            <a:ext cx="4886706" cy="3388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79119-2C07-4C25-A7F5-3496597174F6}"/>
              </a:ext>
            </a:extLst>
          </p:cNvPr>
          <p:cNvSpPr txBox="1"/>
          <p:nvPr/>
        </p:nvSpPr>
        <p:spPr>
          <a:xfrm>
            <a:off x="318572" y="576649"/>
            <a:ext cx="6595190" cy="120032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altLang="en-US" sz="3600" dirty="0"/>
              <a:t>You should already be revising… if you aren’t </a:t>
            </a:r>
            <a:r>
              <a:rPr lang="en-GB" altLang="en-US" sz="3600" b="1" dirty="0"/>
              <a:t>start now</a:t>
            </a:r>
            <a:r>
              <a:rPr lang="en-GB" altLang="en-US" sz="3600" dirty="0"/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E1B54-89C5-4B4B-856E-12CFC956D8BD}"/>
              </a:ext>
            </a:extLst>
          </p:cNvPr>
          <p:cNvSpPr txBox="1"/>
          <p:nvPr/>
        </p:nvSpPr>
        <p:spPr>
          <a:xfrm>
            <a:off x="1375015" y="2367416"/>
            <a:ext cx="4482304" cy="34843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GB" altLang="en-US" sz="3600" dirty="0"/>
              <a:t>Organised folders.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GB" altLang="en-US" sz="3600" dirty="0"/>
              <a:t>Revision checklists.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GB" altLang="en-US" sz="3600" dirty="0"/>
              <a:t>Revision materials.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GB" altLang="en-US" sz="3600" dirty="0"/>
              <a:t>Use them!</a:t>
            </a:r>
          </a:p>
        </p:txBody>
      </p:sp>
    </p:spTree>
    <p:extLst>
      <p:ext uri="{BB962C8B-B14F-4D97-AF65-F5344CB8AC3E}">
        <p14:creationId xmlns:p14="http://schemas.microsoft.com/office/powerpoint/2010/main" val="16639083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1040</Words>
  <Application>Microsoft Office PowerPoint</Application>
  <PresentationFormat>Widescreen</PresentationFormat>
  <Paragraphs>149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Reagan Essay Feedback</vt:lpstr>
      <vt:lpstr>PowerPoint Presentation</vt:lpstr>
      <vt:lpstr>PowerPoint Presentation</vt:lpstr>
      <vt:lpstr>PowerPoint Presentation</vt:lpstr>
      <vt:lpstr>Theme 4 – Changing Quality of Life</vt:lpstr>
      <vt:lpstr>PowerPoint Presentation</vt:lpstr>
      <vt:lpstr>PowerPoint Presentation</vt:lpstr>
      <vt:lpstr>What does the Changing Quality of Life entail?</vt:lpstr>
      <vt:lpstr>What to revise?</vt:lpstr>
      <vt:lpstr>Overview of Changing Quality of Life</vt:lpstr>
      <vt:lpstr>PowerPoint Presentation</vt:lpstr>
      <vt:lpstr>Changes in the Standard of Living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Planning Your Essay</vt:lpstr>
      <vt:lpstr>PowerPoint Presentation</vt:lpstr>
    </vt:vector>
  </TitlesOfParts>
  <Company>The Cavendish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Any Authorised User</dc:creator>
  <cp:lastModifiedBy>Samantha Howley</cp:lastModifiedBy>
  <cp:revision>51</cp:revision>
  <dcterms:created xsi:type="dcterms:W3CDTF">2019-07-02T16:15:29Z</dcterms:created>
  <dcterms:modified xsi:type="dcterms:W3CDTF">2020-07-14T18:49:10Z</dcterms:modified>
</cp:coreProperties>
</file>